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6.jpg" ContentType="image/jpeg"/>
  <Override PartName="/ppt/media/image27.jpg" ContentType="image/jpeg"/>
  <Override PartName="/ppt/media/image28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1"/>
  </p:notesMasterIdLst>
  <p:sldIdLst>
    <p:sldId id="269" r:id="rId4"/>
    <p:sldId id="265" r:id="rId5"/>
    <p:sldId id="281" r:id="rId6"/>
    <p:sldId id="271" r:id="rId7"/>
    <p:sldId id="272" r:id="rId8"/>
    <p:sldId id="274" r:id="rId9"/>
    <p:sldId id="275" r:id="rId10"/>
    <p:sldId id="278" r:id="rId11"/>
    <p:sldId id="273" r:id="rId12"/>
    <p:sldId id="276" r:id="rId13"/>
    <p:sldId id="277" r:id="rId14"/>
    <p:sldId id="279" r:id="rId15"/>
    <p:sldId id="282" r:id="rId16"/>
    <p:sldId id="285" r:id="rId17"/>
    <p:sldId id="283" r:id="rId18"/>
    <p:sldId id="284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888"/>
    <a:srgbClr val="1E45A2"/>
    <a:srgbClr val="264796"/>
    <a:srgbClr val="E31E24"/>
    <a:srgbClr val="0E3CB0"/>
    <a:srgbClr val="3698CA"/>
    <a:srgbClr val="F2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1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193B09-31F8-4E35-BC36-66148F92960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9E66FE-72EE-4FC6-A3A6-05CE1047744E}">
      <dgm:prSet/>
      <dgm:spPr/>
      <dgm:t>
        <a:bodyPr/>
        <a:lstStyle/>
        <a:p>
          <a:pPr rtl="0"/>
          <a:r>
            <a:rPr lang="ru-RU" smtClean="0"/>
            <a:t>Подготовлены материалы для совместной деятельности педагогов и обучающихся</a:t>
          </a:r>
          <a:endParaRPr lang="ru-RU"/>
        </a:p>
      </dgm:t>
    </dgm:pt>
    <dgm:pt modelId="{72FE00CC-402D-4A76-882A-BF9F1CC2B28E}" type="parTrans" cxnId="{EC054186-B73E-44EF-B0CC-5118CA548146}">
      <dgm:prSet/>
      <dgm:spPr/>
      <dgm:t>
        <a:bodyPr/>
        <a:lstStyle/>
        <a:p>
          <a:endParaRPr lang="ru-RU"/>
        </a:p>
      </dgm:t>
    </dgm:pt>
    <dgm:pt modelId="{09689F0C-5B03-41B7-BE90-606F2555699C}" type="sibTrans" cxnId="{EC054186-B73E-44EF-B0CC-5118CA548146}">
      <dgm:prSet/>
      <dgm:spPr/>
      <dgm:t>
        <a:bodyPr/>
        <a:lstStyle/>
        <a:p>
          <a:endParaRPr lang="ru-RU"/>
        </a:p>
      </dgm:t>
    </dgm:pt>
    <dgm:pt modelId="{DDDF9F1F-DBFC-4B8C-8D54-E71BB1B3ABCB}">
      <dgm:prSet/>
      <dgm:spPr/>
      <dgm:t>
        <a:bodyPr/>
        <a:lstStyle/>
        <a:p>
          <a:pPr rtl="0"/>
          <a:r>
            <a:rPr lang="ru-RU" smtClean="0"/>
            <a:t>Организована деятельность как педагогического, так и ученического сообщества</a:t>
          </a:r>
          <a:endParaRPr lang="ru-RU"/>
        </a:p>
      </dgm:t>
    </dgm:pt>
    <dgm:pt modelId="{90944532-548F-400A-8F3C-FF7B3234646A}" type="parTrans" cxnId="{11B651F7-C093-4A15-B0F4-B55B580E5539}">
      <dgm:prSet/>
      <dgm:spPr/>
      <dgm:t>
        <a:bodyPr/>
        <a:lstStyle/>
        <a:p>
          <a:endParaRPr lang="ru-RU"/>
        </a:p>
      </dgm:t>
    </dgm:pt>
    <dgm:pt modelId="{071DA673-ECFA-427F-A387-32AA75EA3091}" type="sibTrans" cxnId="{11B651F7-C093-4A15-B0F4-B55B580E5539}">
      <dgm:prSet/>
      <dgm:spPr/>
      <dgm:t>
        <a:bodyPr/>
        <a:lstStyle/>
        <a:p>
          <a:endParaRPr lang="ru-RU"/>
        </a:p>
      </dgm:t>
    </dgm:pt>
    <dgm:pt modelId="{2D47DB7D-747B-41E7-BACF-3D56DD9B3442}">
      <dgm:prSet/>
      <dgm:spPr/>
      <dgm:t>
        <a:bodyPr/>
        <a:lstStyle/>
        <a:p>
          <a:pPr rtl="0"/>
          <a:r>
            <a:rPr lang="ru-RU" smtClean="0"/>
            <a:t>Создан репозиторий с методическими материалами, которые находятся в свободном доступе</a:t>
          </a:r>
          <a:endParaRPr lang="ru-RU"/>
        </a:p>
      </dgm:t>
    </dgm:pt>
    <dgm:pt modelId="{771CAE64-6F34-4851-BEA8-AA6B99A6E13E}" type="parTrans" cxnId="{B9E8D449-91AE-49DA-9439-4B259F0C0FD9}">
      <dgm:prSet/>
      <dgm:spPr/>
      <dgm:t>
        <a:bodyPr/>
        <a:lstStyle/>
        <a:p>
          <a:endParaRPr lang="ru-RU"/>
        </a:p>
      </dgm:t>
    </dgm:pt>
    <dgm:pt modelId="{772024DE-20E1-4777-B536-0D7209D6A17A}" type="sibTrans" cxnId="{B9E8D449-91AE-49DA-9439-4B259F0C0FD9}">
      <dgm:prSet/>
      <dgm:spPr/>
      <dgm:t>
        <a:bodyPr/>
        <a:lstStyle/>
        <a:p>
          <a:endParaRPr lang="ru-RU"/>
        </a:p>
      </dgm:t>
    </dgm:pt>
    <dgm:pt modelId="{2E819703-3F7F-4340-9E4D-769C674FFA04}">
      <dgm:prSet/>
      <dgm:spPr/>
      <dgm:t>
        <a:bodyPr/>
        <a:lstStyle/>
        <a:p>
          <a:pPr rtl="0"/>
          <a:r>
            <a:rPr lang="ru-RU" dirty="0" smtClean="0"/>
            <a:t>Создано постоянно действующее сообщество в социальных сетях, где размещаются новости, видео о деятельности ППК г. Челябинска</a:t>
          </a:r>
          <a:endParaRPr lang="ru-RU" dirty="0"/>
        </a:p>
      </dgm:t>
    </dgm:pt>
    <dgm:pt modelId="{B36D4430-78C6-400E-9931-EBF02B8F59DC}" type="parTrans" cxnId="{006CFE18-1A57-4B40-BEDE-FD5E56AAD813}">
      <dgm:prSet/>
      <dgm:spPr/>
      <dgm:t>
        <a:bodyPr/>
        <a:lstStyle/>
        <a:p>
          <a:endParaRPr lang="ru-RU"/>
        </a:p>
      </dgm:t>
    </dgm:pt>
    <dgm:pt modelId="{D8CB5D1F-1D6E-4D4D-AFAB-2A5F0196F1CE}" type="sibTrans" cxnId="{006CFE18-1A57-4B40-BEDE-FD5E56AAD813}">
      <dgm:prSet/>
      <dgm:spPr/>
      <dgm:t>
        <a:bodyPr/>
        <a:lstStyle/>
        <a:p>
          <a:endParaRPr lang="ru-RU"/>
        </a:p>
      </dgm:t>
    </dgm:pt>
    <dgm:pt modelId="{AABEF5B9-AD74-41F3-9659-B4ED5912562C}" type="pres">
      <dgm:prSet presAssocID="{6C193B09-31F8-4E35-BC36-66148F929607}" presName="vert0" presStyleCnt="0">
        <dgm:presLayoutVars>
          <dgm:dir/>
          <dgm:animOne val="branch"/>
          <dgm:animLvl val="lvl"/>
        </dgm:presLayoutVars>
      </dgm:prSet>
      <dgm:spPr/>
    </dgm:pt>
    <dgm:pt modelId="{33F634D0-4006-4375-A5AD-F73F177C0474}" type="pres">
      <dgm:prSet presAssocID="{CD9E66FE-72EE-4FC6-A3A6-05CE1047744E}" presName="thickLine" presStyleLbl="alignNode1" presStyleIdx="0" presStyleCnt="4"/>
      <dgm:spPr/>
    </dgm:pt>
    <dgm:pt modelId="{0EADE5C7-BE12-4BA9-8D44-65C6949F45A4}" type="pres">
      <dgm:prSet presAssocID="{CD9E66FE-72EE-4FC6-A3A6-05CE1047744E}" presName="horz1" presStyleCnt="0"/>
      <dgm:spPr/>
    </dgm:pt>
    <dgm:pt modelId="{550628B2-C91C-47C1-9E70-531B0418C18D}" type="pres">
      <dgm:prSet presAssocID="{CD9E66FE-72EE-4FC6-A3A6-05CE1047744E}" presName="tx1" presStyleLbl="revTx" presStyleIdx="0" presStyleCnt="4"/>
      <dgm:spPr/>
    </dgm:pt>
    <dgm:pt modelId="{DF66142F-5427-4C3E-ACA5-31F728BA45ED}" type="pres">
      <dgm:prSet presAssocID="{CD9E66FE-72EE-4FC6-A3A6-05CE1047744E}" presName="vert1" presStyleCnt="0"/>
      <dgm:spPr/>
    </dgm:pt>
    <dgm:pt modelId="{A5A36DDE-6360-4840-AD9B-49ED36AF5166}" type="pres">
      <dgm:prSet presAssocID="{DDDF9F1F-DBFC-4B8C-8D54-E71BB1B3ABCB}" presName="thickLine" presStyleLbl="alignNode1" presStyleIdx="1" presStyleCnt="4"/>
      <dgm:spPr/>
    </dgm:pt>
    <dgm:pt modelId="{EDB30706-50B3-4D13-934A-240F76490D23}" type="pres">
      <dgm:prSet presAssocID="{DDDF9F1F-DBFC-4B8C-8D54-E71BB1B3ABCB}" presName="horz1" presStyleCnt="0"/>
      <dgm:spPr/>
    </dgm:pt>
    <dgm:pt modelId="{36966925-1FE1-4370-ABFB-DBC5C54B762C}" type="pres">
      <dgm:prSet presAssocID="{DDDF9F1F-DBFC-4B8C-8D54-E71BB1B3ABCB}" presName="tx1" presStyleLbl="revTx" presStyleIdx="1" presStyleCnt="4"/>
      <dgm:spPr/>
    </dgm:pt>
    <dgm:pt modelId="{B868D6BD-2A3A-42E8-AAC5-77AD04BCAFE0}" type="pres">
      <dgm:prSet presAssocID="{DDDF9F1F-DBFC-4B8C-8D54-E71BB1B3ABCB}" presName="vert1" presStyleCnt="0"/>
      <dgm:spPr/>
    </dgm:pt>
    <dgm:pt modelId="{3E91AA05-12F4-47F0-B203-BACB3A7D5206}" type="pres">
      <dgm:prSet presAssocID="{2D47DB7D-747B-41E7-BACF-3D56DD9B3442}" presName="thickLine" presStyleLbl="alignNode1" presStyleIdx="2" presStyleCnt="4"/>
      <dgm:spPr/>
    </dgm:pt>
    <dgm:pt modelId="{109BB8FE-9262-4FA7-A206-7B1AA6BCE687}" type="pres">
      <dgm:prSet presAssocID="{2D47DB7D-747B-41E7-BACF-3D56DD9B3442}" presName="horz1" presStyleCnt="0"/>
      <dgm:spPr/>
    </dgm:pt>
    <dgm:pt modelId="{465F83FC-885B-43C3-9F51-D4C6F1B5691D}" type="pres">
      <dgm:prSet presAssocID="{2D47DB7D-747B-41E7-BACF-3D56DD9B3442}" presName="tx1" presStyleLbl="revTx" presStyleIdx="2" presStyleCnt="4"/>
      <dgm:spPr/>
    </dgm:pt>
    <dgm:pt modelId="{705C0137-1BF2-4FE5-92E4-90F51AB5D402}" type="pres">
      <dgm:prSet presAssocID="{2D47DB7D-747B-41E7-BACF-3D56DD9B3442}" presName="vert1" presStyleCnt="0"/>
      <dgm:spPr/>
    </dgm:pt>
    <dgm:pt modelId="{55BE2CD8-7570-47A7-B8C3-27C3ADF8C659}" type="pres">
      <dgm:prSet presAssocID="{2E819703-3F7F-4340-9E4D-769C674FFA04}" presName="thickLine" presStyleLbl="alignNode1" presStyleIdx="3" presStyleCnt="4"/>
      <dgm:spPr/>
    </dgm:pt>
    <dgm:pt modelId="{004DBB04-78C7-4EA6-93E1-10CA50898BC1}" type="pres">
      <dgm:prSet presAssocID="{2E819703-3F7F-4340-9E4D-769C674FFA04}" presName="horz1" presStyleCnt="0"/>
      <dgm:spPr/>
    </dgm:pt>
    <dgm:pt modelId="{F3E66610-301C-4ABD-8F50-31E6573BDB80}" type="pres">
      <dgm:prSet presAssocID="{2E819703-3F7F-4340-9E4D-769C674FFA04}" presName="tx1" presStyleLbl="revTx" presStyleIdx="3" presStyleCnt="4"/>
      <dgm:spPr/>
      <dgm:t>
        <a:bodyPr/>
        <a:lstStyle/>
        <a:p>
          <a:endParaRPr lang="ru-RU"/>
        </a:p>
      </dgm:t>
    </dgm:pt>
    <dgm:pt modelId="{B56AD303-170C-46A9-A9AE-DAAB0DE69C71}" type="pres">
      <dgm:prSet presAssocID="{2E819703-3F7F-4340-9E4D-769C674FFA04}" presName="vert1" presStyleCnt="0"/>
      <dgm:spPr/>
    </dgm:pt>
  </dgm:ptLst>
  <dgm:cxnLst>
    <dgm:cxn modelId="{B9E8D449-91AE-49DA-9439-4B259F0C0FD9}" srcId="{6C193B09-31F8-4E35-BC36-66148F929607}" destId="{2D47DB7D-747B-41E7-BACF-3D56DD9B3442}" srcOrd="2" destOrd="0" parTransId="{771CAE64-6F34-4851-BEA8-AA6B99A6E13E}" sibTransId="{772024DE-20E1-4777-B536-0D7209D6A17A}"/>
    <dgm:cxn modelId="{D9EBEB25-BAF4-482F-BCDE-D13522660471}" type="presOf" srcId="{CD9E66FE-72EE-4FC6-A3A6-05CE1047744E}" destId="{550628B2-C91C-47C1-9E70-531B0418C18D}" srcOrd="0" destOrd="0" presId="urn:microsoft.com/office/officeart/2008/layout/LinedList"/>
    <dgm:cxn modelId="{006CFE18-1A57-4B40-BEDE-FD5E56AAD813}" srcId="{6C193B09-31F8-4E35-BC36-66148F929607}" destId="{2E819703-3F7F-4340-9E4D-769C674FFA04}" srcOrd="3" destOrd="0" parTransId="{B36D4430-78C6-400E-9931-EBF02B8F59DC}" sibTransId="{D8CB5D1F-1D6E-4D4D-AFAB-2A5F0196F1CE}"/>
    <dgm:cxn modelId="{DDB0E131-B5AF-4FD3-89D0-745443870B11}" type="presOf" srcId="{2E819703-3F7F-4340-9E4D-769C674FFA04}" destId="{F3E66610-301C-4ABD-8F50-31E6573BDB80}" srcOrd="0" destOrd="0" presId="urn:microsoft.com/office/officeart/2008/layout/LinedList"/>
    <dgm:cxn modelId="{4995E8B3-344F-4179-A84F-46A462B44D27}" type="presOf" srcId="{6C193B09-31F8-4E35-BC36-66148F929607}" destId="{AABEF5B9-AD74-41F3-9659-B4ED5912562C}" srcOrd="0" destOrd="0" presId="urn:microsoft.com/office/officeart/2008/layout/LinedList"/>
    <dgm:cxn modelId="{CB268CE8-ECD4-479E-B0F8-7840B8031D54}" type="presOf" srcId="{DDDF9F1F-DBFC-4B8C-8D54-E71BB1B3ABCB}" destId="{36966925-1FE1-4370-ABFB-DBC5C54B762C}" srcOrd="0" destOrd="0" presId="urn:microsoft.com/office/officeart/2008/layout/LinedList"/>
    <dgm:cxn modelId="{25C62035-4E29-4120-A047-8B6C5A2832EA}" type="presOf" srcId="{2D47DB7D-747B-41E7-BACF-3D56DD9B3442}" destId="{465F83FC-885B-43C3-9F51-D4C6F1B5691D}" srcOrd="0" destOrd="0" presId="urn:microsoft.com/office/officeart/2008/layout/LinedList"/>
    <dgm:cxn modelId="{EC054186-B73E-44EF-B0CC-5118CA548146}" srcId="{6C193B09-31F8-4E35-BC36-66148F929607}" destId="{CD9E66FE-72EE-4FC6-A3A6-05CE1047744E}" srcOrd="0" destOrd="0" parTransId="{72FE00CC-402D-4A76-882A-BF9F1CC2B28E}" sibTransId="{09689F0C-5B03-41B7-BE90-606F2555699C}"/>
    <dgm:cxn modelId="{11B651F7-C093-4A15-B0F4-B55B580E5539}" srcId="{6C193B09-31F8-4E35-BC36-66148F929607}" destId="{DDDF9F1F-DBFC-4B8C-8D54-E71BB1B3ABCB}" srcOrd="1" destOrd="0" parTransId="{90944532-548F-400A-8F3C-FF7B3234646A}" sibTransId="{071DA673-ECFA-427F-A387-32AA75EA3091}"/>
    <dgm:cxn modelId="{E73225D0-B481-4425-8FB9-232D54C4ECC2}" type="presParOf" srcId="{AABEF5B9-AD74-41F3-9659-B4ED5912562C}" destId="{33F634D0-4006-4375-A5AD-F73F177C0474}" srcOrd="0" destOrd="0" presId="urn:microsoft.com/office/officeart/2008/layout/LinedList"/>
    <dgm:cxn modelId="{526AA8C1-90D6-4A27-8472-B7B7BB81B812}" type="presParOf" srcId="{AABEF5B9-AD74-41F3-9659-B4ED5912562C}" destId="{0EADE5C7-BE12-4BA9-8D44-65C6949F45A4}" srcOrd="1" destOrd="0" presId="urn:microsoft.com/office/officeart/2008/layout/LinedList"/>
    <dgm:cxn modelId="{DE7FBD80-47B3-41CB-8A22-20FE293B3B52}" type="presParOf" srcId="{0EADE5C7-BE12-4BA9-8D44-65C6949F45A4}" destId="{550628B2-C91C-47C1-9E70-531B0418C18D}" srcOrd="0" destOrd="0" presId="urn:microsoft.com/office/officeart/2008/layout/LinedList"/>
    <dgm:cxn modelId="{8310EF6F-6448-40D8-A88C-EFCE4670C9E3}" type="presParOf" srcId="{0EADE5C7-BE12-4BA9-8D44-65C6949F45A4}" destId="{DF66142F-5427-4C3E-ACA5-31F728BA45ED}" srcOrd="1" destOrd="0" presId="urn:microsoft.com/office/officeart/2008/layout/LinedList"/>
    <dgm:cxn modelId="{0C121659-00CD-41A0-98F3-06F55B7FFB44}" type="presParOf" srcId="{AABEF5B9-AD74-41F3-9659-B4ED5912562C}" destId="{A5A36DDE-6360-4840-AD9B-49ED36AF5166}" srcOrd="2" destOrd="0" presId="urn:microsoft.com/office/officeart/2008/layout/LinedList"/>
    <dgm:cxn modelId="{5F13C402-4DA3-47D7-8B3B-415D1BCB813A}" type="presParOf" srcId="{AABEF5B9-AD74-41F3-9659-B4ED5912562C}" destId="{EDB30706-50B3-4D13-934A-240F76490D23}" srcOrd="3" destOrd="0" presId="urn:microsoft.com/office/officeart/2008/layout/LinedList"/>
    <dgm:cxn modelId="{CD3EFCDB-DA04-4AC0-BD8C-9398F1A9F9DE}" type="presParOf" srcId="{EDB30706-50B3-4D13-934A-240F76490D23}" destId="{36966925-1FE1-4370-ABFB-DBC5C54B762C}" srcOrd="0" destOrd="0" presId="urn:microsoft.com/office/officeart/2008/layout/LinedList"/>
    <dgm:cxn modelId="{CC030B81-B1E0-4A74-88F2-9B0E9C5343E9}" type="presParOf" srcId="{EDB30706-50B3-4D13-934A-240F76490D23}" destId="{B868D6BD-2A3A-42E8-AAC5-77AD04BCAFE0}" srcOrd="1" destOrd="0" presId="urn:microsoft.com/office/officeart/2008/layout/LinedList"/>
    <dgm:cxn modelId="{8CB14BAF-8CA5-49D7-A3DE-73819CED529D}" type="presParOf" srcId="{AABEF5B9-AD74-41F3-9659-B4ED5912562C}" destId="{3E91AA05-12F4-47F0-B203-BACB3A7D5206}" srcOrd="4" destOrd="0" presId="urn:microsoft.com/office/officeart/2008/layout/LinedList"/>
    <dgm:cxn modelId="{07BD2C43-E19B-4E1E-BC72-AF5AEEAC5162}" type="presParOf" srcId="{AABEF5B9-AD74-41F3-9659-B4ED5912562C}" destId="{109BB8FE-9262-4FA7-A206-7B1AA6BCE687}" srcOrd="5" destOrd="0" presId="urn:microsoft.com/office/officeart/2008/layout/LinedList"/>
    <dgm:cxn modelId="{95499FAA-5B4A-4A13-A90A-6198841A41F0}" type="presParOf" srcId="{109BB8FE-9262-4FA7-A206-7B1AA6BCE687}" destId="{465F83FC-885B-43C3-9F51-D4C6F1B5691D}" srcOrd="0" destOrd="0" presId="urn:microsoft.com/office/officeart/2008/layout/LinedList"/>
    <dgm:cxn modelId="{BF9B051B-2298-423B-A53F-32723008CCF6}" type="presParOf" srcId="{109BB8FE-9262-4FA7-A206-7B1AA6BCE687}" destId="{705C0137-1BF2-4FE5-92E4-90F51AB5D402}" srcOrd="1" destOrd="0" presId="urn:microsoft.com/office/officeart/2008/layout/LinedList"/>
    <dgm:cxn modelId="{8CC9ABB1-521C-4653-BE0A-F202655E31F5}" type="presParOf" srcId="{AABEF5B9-AD74-41F3-9659-B4ED5912562C}" destId="{55BE2CD8-7570-47A7-B8C3-27C3ADF8C659}" srcOrd="6" destOrd="0" presId="urn:microsoft.com/office/officeart/2008/layout/LinedList"/>
    <dgm:cxn modelId="{E807E351-3CD3-4383-833A-492986862C5E}" type="presParOf" srcId="{AABEF5B9-AD74-41F3-9659-B4ED5912562C}" destId="{004DBB04-78C7-4EA6-93E1-10CA50898BC1}" srcOrd="7" destOrd="0" presId="urn:microsoft.com/office/officeart/2008/layout/LinedList"/>
    <dgm:cxn modelId="{E2ADD75C-86C0-484A-80FF-D55524FA117A}" type="presParOf" srcId="{004DBB04-78C7-4EA6-93E1-10CA50898BC1}" destId="{F3E66610-301C-4ABD-8F50-31E6573BDB80}" srcOrd="0" destOrd="0" presId="urn:microsoft.com/office/officeart/2008/layout/LinedList"/>
    <dgm:cxn modelId="{B174D527-F61C-4262-9F40-6E32AAAF0B1E}" type="presParOf" srcId="{004DBB04-78C7-4EA6-93E1-10CA50898BC1}" destId="{B56AD303-170C-46A9-A9AE-DAAB0DE69C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634D0-4006-4375-A5AD-F73F177C0474}">
      <dsp:nvSpPr>
        <dsp:cNvPr id="0" name=""/>
        <dsp:cNvSpPr/>
      </dsp:nvSpPr>
      <dsp:spPr>
        <a:xfrm>
          <a:off x="0" y="0"/>
          <a:ext cx="10371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628B2-C91C-47C1-9E70-531B0418C18D}">
      <dsp:nvSpPr>
        <dsp:cNvPr id="0" name=""/>
        <dsp:cNvSpPr/>
      </dsp:nvSpPr>
      <dsp:spPr>
        <a:xfrm>
          <a:off x="0" y="0"/>
          <a:ext cx="10371667" cy="120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/>
            <a:t>Подготовлены материалы для совместной деятельности педагогов и обучающихся</a:t>
          </a:r>
          <a:endParaRPr lang="ru-RU" sz="2700" kern="1200"/>
        </a:p>
      </dsp:txBody>
      <dsp:txXfrm>
        <a:off x="0" y="0"/>
        <a:ext cx="10371667" cy="1208231"/>
      </dsp:txXfrm>
    </dsp:sp>
    <dsp:sp modelId="{A5A36DDE-6360-4840-AD9B-49ED36AF5166}">
      <dsp:nvSpPr>
        <dsp:cNvPr id="0" name=""/>
        <dsp:cNvSpPr/>
      </dsp:nvSpPr>
      <dsp:spPr>
        <a:xfrm>
          <a:off x="0" y="1208231"/>
          <a:ext cx="10371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66925-1FE1-4370-ABFB-DBC5C54B762C}">
      <dsp:nvSpPr>
        <dsp:cNvPr id="0" name=""/>
        <dsp:cNvSpPr/>
      </dsp:nvSpPr>
      <dsp:spPr>
        <a:xfrm>
          <a:off x="0" y="1208231"/>
          <a:ext cx="10371667" cy="120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/>
            <a:t>Организована деятельность как педагогического, так и ученического сообщества</a:t>
          </a:r>
          <a:endParaRPr lang="ru-RU" sz="2700" kern="1200"/>
        </a:p>
      </dsp:txBody>
      <dsp:txXfrm>
        <a:off x="0" y="1208231"/>
        <a:ext cx="10371667" cy="1208231"/>
      </dsp:txXfrm>
    </dsp:sp>
    <dsp:sp modelId="{3E91AA05-12F4-47F0-B203-BACB3A7D5206}">
      <dsp:nvSpPr>
        <dsp:cNvPr id="0" name=""/>
        <dsp:cNvSpPr/>
      </dsp:nvSpPr>
      <dsp:spPr>
        <a:xfrm>
          <a:off x="0" y="2416463"/>
          <a:ext cx="10371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F83FC-885B-43C3-9F51-D4C6F1B5691D}">
      <dsp:nvSpPr>
        <dsp:cNvPr id="0" name=""/>
        <dsp:cNvSpPr/>
      </dsp:nvSpPr>
      <dsp:spPr>
        <a:xfrm>
          <a:off x="0" y="2416463"/>
          <a:ext cx="10371667" cy="120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/>
            <a:t>Создан репозиторий с методическими материалами, которые находятся в свободном доступе</a:t>
          </a:r>
          <a:endParaRPr lang="ru-RU" sz="2700" kern="1200"/>
        </a:p>
      </dsp:txBody>
      <dsp:txXfrm>
        <a:off x="0" y="2416463"/>
        <a:ext cx="10371667" cy="1208231"/>
      </dsp:txXfrm>
    </dsp:sp>
    <dsp:sp modelId="{55BE2CD8-7570-47A7-B8C3-27C3ADF8C659}">
      <dsp:nvSpPr>
        <dsp:cNvPr id="0" name=""/>
        <dsp:cNvSpPr/>
      </dsp:nvSpPr>
      <dsp:spPr>
        <a:xfrm>
          <a:off x="0" y="3624695"/>
          <a:ext cx="103716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66610-301C-4ABD-8F50-31E6573BDB80}">
      <dsp:nvSpPr>
        <dsp:cNvPr id="0" name=""/>
        <dsp:cNvSpPr/>
      </dsp:nvSpPr>
      <dsp:spPr>
        <a:xfrm>
          <a:off x="0" y="3624695"/>
          <a:ext cx="10371667" cy="1208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Создано постоянно действующее сообщество в социальных сетях, где размещаются новости, видео о деятельности ППК г. Челябинска</a:t>
          </a:r>
          <a:endParaRPr lang="ru-RU" sz="2700" kern="1200" dirty="0"/>
        </a:p>
      </dsp:txBody>
      <dsp:txXfrm>
        <a:off x="0" y="3624695"/>
        <a:ext cx="10371667" cy="1208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4245B-6C98-4B75-8BE7-2F876DFE5DE2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690FF-66FE-4A0F-8066-B10511200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7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1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8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2" y="1952096"/>
            <a:ext cx="67818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5331" y="4431771"/>
            <a:ext cx="67818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5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3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3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7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3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5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3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4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63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2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7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6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3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2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1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7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2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23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6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8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2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7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6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9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2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2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6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6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1179-3B20-442F-B76C-6548D0CD8A0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9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бюджетное </a:t>
            </a:r>
            <a:r>
              <a:rPr lang="ru-RU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учреждение дополнительного 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«Челябинский институт развития образования</a:t>
            </a:r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1877" y="1122363"/>
            <a:ext cx="4527026" cy="5425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56318" y="1807203"/>
            <a:ext cx="1083587" cy="15035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84" y="156658"/>
            <a:ext cx="2649264" cy="1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0"/>
            <a:ext cx="103716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66" y="2000932"/>
            <a:ext cx="10371667" cy="447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0" y="6627812"/>
            <a:ext cx="4037847" cy="230188"/>
            <a:chOff x="-1" y="0"/>
            <a:chExt cx="8861838" cy="840468"/>
          </a:xfrm>
        </p:grpSpPr>
        <p:sp>
          <p:nvSpPr>
            <p:cNvPr id="14" name="Блок-схема: данные 4"/>
            <p:cNvSpPr/>
            <p:nvPr/>
          </p:nvSpPr>
          <p:spPr>
            <a:xfrm>
              <a:off x="-1" y="0"/>
              <a:ext cx="8861838" cy="84046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5" name="Блок-схема: данные 4"/>
            <p:cNvSpPr/>
            <p:nvPr/>
          </p:nvSpPr>
          <p:spPr>
            <a:xfrm>
              <a:off x="-1" y="1"/>
              <a:ext cx="8790915" cy="80575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2647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2" b="29993"/>
          <a:stretch/>
        </p:blipFill>
        <p:spPr>
          <a:xfrm>
            <a:off x="11216091" y="88295"/>
            <a:ext cx="824499" cy="8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+mn-lt"/>
              </a:rPr>
              <a:t>Государственное бюджетное </a:t>
            </a:r>
            <a:r>
              <a:rPr lang="ru-RU" sz="1400" dirty="0" smtClean="0">
                <a:solidFill>
                  <a:schemeClr val="bg1"/>
                </a:solidFill>
                <a:latin typeface="+mn-lt"/>
              </a:rPr>
              <a:t>учреждение дополнительного </a:t>
            </a:r>
            <a:r>
              <a:rPr lang="ru-RU" sz="1400" dirty="0">
                <a:solidFill>
                  <a:schemeClr val="bg1"/>
                </a:solidFill>
                <a:latin typeface="+mn-lt"/>
              </a:rPr>
              <a:t>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+mn-lt"/>
              </a:rPr>
              <a:t>«Челябинский институт развития образования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119073" y="3444995"/>
            <a:ext cx="947137" cy="905028"/>
          </a:xfrm>
          <a:prstGeom prst="rect">
            <a:avLst/>
          </a:prstGeom>
          <a:solidFill>
            <a:srgbClr val="264796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ru-RU" sz="1400" kern="0" smtClea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5" name="Google Shape;559;p43"/>
          <p:cNvGrpSpPr/>
          <p:nvPr userDrawn="1"/>
        </p:nvGrpSpPr>
        <p:grpSpPr>
          <a:xfrm>
            <a:off x="4321282" y="3599351"/>
            <a:ext cx="573220" cy="552687"/>
            <a:chOff x="1236875" y="1623900"/>
            <a:chExt cx="465200" cy="455475"/>
          </a:xfrm>
        </p:grpSpPr>
        <p:sp>
          <p:nvSpPr>
            <p:cNvPr id="16" name="Google Shape;560;p43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61;p43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2;p43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3;p43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4;p43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5;p43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6;p43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5304644" y="1105632"/>
            <a:ext cx="916634" cy="834456"/>
            <a:chOff x="2518715" y="1309648"/>
            <a:chExt cx="916634" cy="834456"/>
          </a:xfrm>
        </p:grpSpPr>
        <p:sp>
          <p:nvSpPr>
            <p:cNvPr id="24" name="Прямоугольник 23"/>
            <p:cNvSpPr/>
            <p:nvPr userDrawn="1"/>
          </p:nvSpPr>
          <p:spPr>
            <a:xfrm>
              <a:off x="2518715" y="13096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2" name="Google Shape;732;p43"/>
            <p:cNvGrpSpPr/>
            <p:nvPr userDrawn="1"/>
          </p:nvGrpSpPr>
          <p:grpSpPr>
            <a:xfrm>
              <a:off x="2677669" y="1501260"/>
              <a:ext cx="609818" cy="502450"/>
              <a:chOff x="5268225" y="4341925"/>
              <a:chExt cx="468850" cy="387275"/>
            </a:xfrm>
          </p:grpSpPr>
          <p:sp>
            <p:nvSpPr>
              <p:cNvPr id="33" name="Google Shape;733;p43"/>
              <p:cNvSpPr/>
              <p:nvPr/>
            </p:nvSpPr>
            <p:spPr>
              <a:xfrm>
                <a:off x="5652425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122" y="1291"/>
                    </a:lnTo>
                    <a:lnTo>
                      <a:pt x="244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412" y="1511"/>
                    </a:lnTo>
                    <a:lnTo>
                      <a:pt x="2533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34;p43"/>
              <p:cNvSpPr/>
              <p:nvPr/>
            </p:nvSpPr>
            <p:spPr>
              <a:xfrm>
                <a:off x="5287100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98" y="1291"/>
                    </a:lnTo>
                    <a:lnTo>
                      <a:pt x="220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387" y="1511"/>
                    </a:lnTo>
                    <a:lnTo>
                      <a:pt x="2509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35;p43"/>
              <p:cNvSpPr/>
              <p:nvPr/>
            </p:nvSpPr>
            <p:spPr>
              <a:xfrm>
                <a:off x="5268225" y="4341925"/>
                <a:ext cx="468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13323" fill="none" extrusionOk="0">
                    <a:moveTo>
                      <a:pt x="18754" y="5553"/>
                    </a:moveTo>
                    <a:lnTo>
                      <a:pt x="18754" y="5553"/>
                    </a:lnTo>
                    <a:lnTo>
                      <a:pt x="18730" y="5334"/>
                    </a:lnTo>
                    <a:lnTo>
                      <a:pt x="18681" y="5091"/>
                    </a:lnTo>
                    <a:lnTo>
                      <a:pt x="18583" y="4847"/>
                    </a:lnTo>
                    <a:lnTo>
                      <a:pt x="18462" y="4628"/>
                    </a:lnTo>
                    <a:lnTo>
                      <a:pt x="18291" y="4433"/>
                    </a:lnTo>
                    <a:lnTo>
                      <a:pt x="18121" y="4287"/>
                    </a:lnTo>
                    <a:lnTo>
                      <a:pt x="18023" y="4214"/>
                    </a:lnTo>
                    <a:lnTo>
                      <a:pt x="17926" y="4165"/>
                    </a:lnTo>
                    <a:lnTo>
                      <a:pt x="17828" y="4141"/>
                    </a:lnTo>
                    <a:lnTo>
                      <a:pt x="17731" y="4141"/>
                    </a:lnTo>
                    <a:lnTo>
                      <a:pt x="16489" y="4141"/>
                    </a:lnTo>
                    <a:lnTo>
                      <a:pt x="15588" y="1803"/>
                    </a:lnTo>
                    <a:lnTo>
                      <a:pt x="15588" y="1803"/>
                    </a:lnTo>
                    <a:lnTo>
                      <a:pt x="15490" y="1583"/>
                    </a:lnTo>
                    <a:lnTo>
                      <a:pt x="15344" y="1364"/>
                    </a:lnTo>
                    <a:lnTo>
                      <a:pt x="15174" y="1169"/>
                    </a:lnTo>
                    <a:lnTo>
                      <a:pt x="15003" y="975"/>
                    </a:lnTo>
                    <a:lnTo>
                      <a:pt x="14784" y="804"/>
                    </a:lnTo>
                    <a:lnTo>
                      <a:pt x="14565" y="658"/>
                    </a:lnTo>
                    <a:lnTo>
                      <a:pt x="14346" y="536"/>
                    </a:lnTo>
                    <a:lnTo>
                      <a:pt x="14102" y="439"/>
                    </a:lnTo>
                    <a:lnTo>
                      <a:pt x="14102" y="439"/>
                    </a:lnTo>
                    <a:lnTo>
                      <a:pt x="13810" y="390"/>
                    </a:lnTo>
                    <a:lnTo>
                      <a:pt x="13444" y="317"/>
                    </a:lnTo>
                    <a:lnTo>
                      <a:pt x="12933" y="220"/>
                    </a:lnTo>
                    <a:lnTo>
                      <a:pt x="12275" y="147"/>
                    </a:lnTo>
                    <a:lnTo>
                      <a:pt x="11472" y="73"/>
                    </a:lnTo>
                    <a:lnTo>
                      <a:pt x="10498" y="25"/>
                    </a:lnTo>
                    <a:lnTo>
                      <a:pt x="9377" y="0"/>
                    </a:lnTo>
                    <a:lnTo>
                      <a:pt x="9377" y="0"/>
                    </a:lnTo>
                    <a:lnTo>
                      <a:pt x="8257" y="25"/>
                    </a:lnTo>
                    <a:lnTo>
                      <a:pt x="7283" y="73"/>
                    </a:lnTo>
                    <a:lnTo>
                      <a:pt x="6479" y="147"/>
                    </a:lnTo>
                    <a:lnTo>
                      <a:pt x="5821" y="220"/>
                    </a:lnTo>
                    <a:lnTo>
                      <a:pt x="5310" y="317"/>
                    </a:lnTo>
                    <a:lnTo>
                      <a:pt x="4945" y="390"/>
                    </a:lnTo>
                    <a:lnTo>
                      <a:pt x="4652" y="439"/>
                    </a:lnTo>
                    <a:lnTo>
                      <a:pt x="4652" y="439"/>
                    </a:lnTo>
                    <a:lnTo>
                      <a:pt x="4409" y="536"/>
                    </a:lnTo>
                    <a:lnTo>
                      <a:pt x="4190" y="658"/>
                    </a:lnTo>
                    <a:lnTo>
                      <a:pt x="3970" y="804"/>
                    </a:lnTo>
                    <a:lnTo>
                      <a:pt x="3751" y="975"/>
                    </a:lnTo>
                    <a:lnTo>
                      <a:pt x="3581" y="1169"/>
                    </a:lnTo>
                    <a:lnTo>
                      <a:pt x="3410" y="1364"/>
                    </a:lnTo>
                    <a:lnTo>
                      <a:pt x="3264" y="1583"/>
                    </a:lnTo>
                    <a:lnTo>
                      <a:pt x="3167" y="1803"/>
                    </a:lnTo>
                    <a:lnTo>
                      <a:pt x="2266" y="4141"/>
                    </a:lnTo>
                    <a:lnTo>
                      <a:pt x="1023" y="4141"/>
                    </a:lnTo>
                    <a:lnTo>
                      <a:pt x="1023" y="4141"/>
                    </a:lnTo>
                    <a:lnTo>
                      <a:pt x="926" y="4141"/>
                    </a:lnTo>
                    <a:lnTo>
                      <a:pt x="829" y="4165"/>
                    </a:lnTo>
                    <a:lnTo>
                      <a:pt x="731" y="4214"/>
                    </a:lnTo>
                    <a:lnTo>
                      <a:pt x="634" y="4287"/>
                    </a:lnTo>
                    <a:lnTo>
                      <a:pt x="463" y="4433"/>
                    </a:lnTo>
                    <a:lnTo>
                      <a:pt x="293" y="4628"/>
                    </a:lnTo>
                    <a:lnTo>
                      <a:pt x="171" y="4847"/>
                    </a:lnTo>
                    <a:lnTo>
                      <a:pt x="74" y="5091"/>
                    </a:lnTo>
                    <a:lnTo>
                      <a:pt x="25" y="5334"/>
                    </a:lnTo>
                    <a:lnTo>
                      <a:pt x="1" y="5553"/>
                    </a:lnTo>
                    <a:lnTo>
                      <a:pt x="1" y="5553"/>
                    </a:lnTo>
                    <a:lnTo>
                      <a:pt x="25" y="5748"/>
                    </a:lnTo>
                    <a:lnTo>
                      <a:pt x="74" y="5894"/>
                    </a:lnTo>
                    <a:lnTo>
                      <a:pt x="171" y="6016"/>
                    </a:lnTo>
                    <a:lnTo>
                      <a:pt x="293" y="6089"/>
                    </a:lnTo>
                    <a:lnTo>
                      <a:pt x="463" y="6138"/>
                    </a:lnTo>
                    <a:lnTo>
                      <a:pt x="634" y="6187"/>
                    </a:lnTo>
                    <a:lnTo>
                      <a:pt x="1023" y="6187"/>
                    </a:lnTo>
                    <a:lnTo>
                      <a:pt x="1462" y="6187"/>
                    </a:lnTo>
                    <a:lnTo>
                      <a:pt x="1145" y="7015"/>
                    </a:lnTo>
                    <a:lnTo>
                      <a:pt x="1145" y="7015"/>
                    </a:lnTo>
                    <a:lnTo>
                      <a:pt x="999" y="7526"/>
                    </a:lnTo>
                    <a:lnTo>
                      <a:pt x="877" y="8086"/>
                    </a:lnTo>
                    <a:lnTo>
                      <a:pt x="780" y="8671"/>
                    </a:lnTo>
                    <a:lnTo>
                      <a:pt x="756" y="9207"/>
                    </a:lnTo>
                    <a:lnTo>
                      <a:pt x="756" y="13323"/>
                    </a:lnTo>
                    <a:lnTo>
                      <a:pt x="17999" y="13323"/>
                    </a:lnTo>
                    <a:lnTo>
                      <a:pt x="17999" y="9207"/>
                    </a:lnTo>
                    <a:lnTo>
                      <a:pt x="17999" y="9207"/>
                    </a:lnTo>
                    <a:lnTo>
                      <a:pt x="17975" y="8671"/>
                    </a:lnTo>
                    <a:lnTo>
                      <a:pt x="17877" y="8086"/>
                    </a:lnTo>
                    <a:lnTo>
                      <a:pt x="17755" y="7526"/>
                    </a:lnTo>
                    <a:lnTo>
                      <a:pt x="17609" y="7015"/>
                    </a:lnTo>
                    <a:lnTo>
                      <a:pt x="17293" y="6187"/>
                    </a:lnTo>
                    <a:lnTo>
                      <a:pt x="17731" y="6187"/>
                    </a:lnTo>
                    <a:lnTo>
                      <a:pt x="17731" y="6187"/>
                    </a:lnTo>
                    <a:lnTo>
                      <a:pt x="18121" y="6187"/>
                    </a:lnTo>
                    <a:lnTo>
                      <a:pt x="18291" y="6138"/>
                    </a:lnTo>
                    <a:lnTo>
                      <a:pt x="18462" y="6089"/>
                    </a:lnTo>
                    <a:lnTo>
                      <a:pt x="18583" y="6016"/>
                    </a:lnTo>
                    <a:lnTo>
                      <a:pt x="18681" y="5894"/>
                    </a:lnTo>
                    <a:lnTo>
                      <a:pt x="18730" y="5748"/>
                    </a:lnTo>
                    <a:lnTo>
                      <a:pt x="18754" y="5553"/>
                    </a:lnTo>
                    <a:lnTo>
                      <a:pt x="18754" y="5553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36;p43"/>
              <p:cNvSpPr/>
              <p:nvPr/>
            </p:nvSpPr>
            <p:spPr>
              <a:xfrm>
                <a:off x="5351025" y="4375400"/>
                <a:ext cx="3032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5993" fill="none" extrusionOk="0">
                    <a:moveTo>
                      <a:pt x="1" y="4628"/>
                    </a:moveTo>
                    <a:lnTo>
                      <a:pt x="1" y="4628"/>
                    </a:lnTo>
                    <a:lnTo>
                      <a:pt x="171" y="4019"/>
                    </a:lnTo>
                    <a:lnTo>
                      <a:pt x="585" y="2656"/>
                    </a:lnTo>
                    <a:lnTo>
                      <a:pt x="805" y="1925"/>
                    </a:lnTo>
                    <a:lnTo>
                      <a:pt x="1024" y="1292"/>
                    </a:lnTo>
                    <a:lnTo>
                      <a:pt x="1194" y="829"/>
                    </a:lnTo>
                    <a:lnTo>
                      <a:pt x="1267" y="707"/>
                    </a:lnTo>
                    <a:lnTo>
                      <a:pt x="1316" y="658"/>
                    </a:lnTo>
                    <a:lnTo>
                      <a:pt x="1316" y="658"/>
                    </a:lnTo>
                    <a:lnTo>
                      <a:pt x="1535" y="561"/>
                    </a:lnTo>
                    <a:lnTo>
                      <a:pt x="1852" y="464"/>
                    </a:lnTo>
                    <a:lnTo>
                      <a:pt x="2315" y="342"/>
                    </a:lnTo>
                    <a:lnTo>
                      <a:pt x="2948" y="220"/>
                    </a:lnTo>
                    <a:lnTo>
                      <a:pt x="3776" y="98"/>
                    </a:lnTo>
                    <a:lnTo>
                      <a:pt x="4799" y="25"/>
                    </a:lnTo>
                    <a:lnTo>
                      <a:pt x="5408" y="1"/>
                    </a:lnTo>
                    <a:lnTo>
                      <a:pt x="6065" y="1"/>
                    </a:lnTo>
                    <a:lnTo>
                      <a:pt x="6065" y="1"/>
                    </a:lnTo>
                    <a:lnTo>
                      <a:pt x="6723" y="1"/>
                    </a:lnTo>
                    <a:lnTo>
                      <a:pt x="7332" y="25"/>
                    </a:lnTo>
                    <a:lnTo>
                      <a:pt x="8355" y="98"/>
                    </a:lnTo>
                    <a:lnTo>
                      <a:pt x="9183" y="220"/>
                    </a:lnTo>
                    <a:lnTo>
                      <a:pt x="9816" y="342"/>
                    </a:lnTo>
                    <a:lnTo>
                      <a:pt x="10279" y="464"/>
                    </a:lnTo>
                    <a:lnTo>
                      <a:pt x="10595" y="561"/>
                    </a:lnTo>
                    <a:lnTo>
                      <a:pt x="10814" y="658"/>
                    </a:lnTo>
                    <a:lnTo>
                      <a:pt x="10814" y="658"/>
                    </a:lnTo>
                    <a:lnTo>
                      <a:pt x="10863" y="707"/>
                    </a:lnTo>
                    <a:lnTo>
                      <a:pt x="10936" y="829"/>
                    </a:lnTo>
                    <a:lnTo>
                      <a:pt x="11107" y="1292"/>
                    </a:lnTo>
                    <a:lnTo>
                      <a:pt x="11326" y="1925"/>
                    </a:lnTo>
                    <a:lnTo>
                      <a:pt x="11545" y="2656"/>
                    </a:lnTo>
                    <a:lnTo>
                      <a:pt x="11959" y="4019"/>
                    </a:lnTo>
                    <a:lnTo>
                      <a:pt x="12130" y="4628"/>
                    </a:lnTo>
                    <a:lnTo>
                      <a:pt x="12130" y="4628"/>
                    </a:lnTo>
                    <a:lnTo>
                      <a:pt x="12105" y="4677"/>
                    </a:lnTo>
                    <a:lnTo>
                      <a:pt x="12057" y="4750"/>
                    </a:lnTo>
                    <a:lnTo>
                      <a:pt x="11959" y="4823"/>
                    </a:lnTo>
                    <a:lnTo>
                      <a:pt x="11813" y="4921"/>
                    </a:lnTo>
                    <a:lnTo>
                      <a:pt x="11618" y="5042"/>
                    </a:lnTo>
                    <a:lnTo>
                      <a:pt x="11375" y="5164"/>
                    </a:lnTo>
                    <a:lnTo>
                      <a:pt x="11058" y="5262"/>
                    </a:lnTo>
                    <a:lnTo>
                      <a:pt x="10717" y="5383"/>
                    </a:lnTo>
                    <a:lnTo>
                      <a:pt x="10327" y="5505"/>
                    </a:lnTo>
                    <a:lnTo>
                      <a:pt x="9865" y="5627"/>
                    </a:lnTo>
                    <a:lnTo>
                      <a:pt x="9377" y="5724"/>
                    </a:lnTo>
                    <a:lnTo>
                      <a:pt x="8817" y="5822"/>
                    </a:lnTo>
                    <a:lnTo>
                      <a:pt x="8208" y="5895"/>
                    </a:lnTo>
                    <a:lnTo>
                      <a:pt x="7551" y="5944"/>
                    </a:lnTo>
                    <a:lnTo>
                      <a:pt x="6845" y="5992"/>
                    </a:lnTo>
                    <a:lnTo>
                      <a:pt x="6065" y="5992"/>
                    </a:lnTo>
                    <a:lnTo>
                      <a:pt x="6065" y="5992"/>
                    </a:lnTo>
                    <a:lnTo>
                      <a:pt x="5286" y="5992"/>
                    </a:lnTo>
                    <a:lnTo>
                      <a:pt x="4580" y="5944"/>
                    </a:lnTo>
                    <a:lnTo>
                      <a:pt x="3922" y="5895"/>
                    </a:lnTo>
                    <a:lnTo>
                      <a:pt x="3313" y="5822"/>
                    </a:lnTo>
                    <a:lnTo>
                      <a:pt x="2753" y="5724"/>
                    </a:lnTo>
                    <a:lnTo>
                      <a:pt x="2266" y="5627"/>
                    </a:lnTo>
                    <a:lnTo>
                      <a:pt x="1803" y="5505"/>
                    </a:lnTo>
                    <a:lnTo>
                      <a:pt x="1413" y="5383"/>
                    </a:lnTo>
                    <a:lnTo>
                      <a:pt x="1072" y="5262"/>
                    </a:lnTo>
                    <a:lnTo>
                      <a:pt x="756" y="5164"/>
                    </a:lnTo>
                    <a:lnTo>
                      <a:pt x="512" y="5042"/>
                    </a:lnTo>
                    <a:lnTo>
                      <a:pt x="317" y="4921"/>
                    </a:lnTo>
                    <a:lnTo>
                      <a:pt x="171" y="4823"/>
                    </a:lnTo>
                    <a:lnTo>
                      <a:pt x="74" y="4750"/>
                    </a:lnTo>
                    <a:lnTo>
                      <a:pt x="25" y="4677"/>
                    </a:lnTo>
                    <a:lnTo>
                      <a:pt x="1" y="4628"/>
                    </a:lnTo>
                    <a:lnTo>
                      <a:pt x="1" y="4628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37;p43"/>
              <p:cNvSpPr/>
              <p:nvPr/>
            </p:nvSpPr>
            <p:spPr>
              <a:xfrm>
                <a:off x="532667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32" y="2607"/>
                    </a:moveTo>
                    <a:lnTo>
                      <a:pt x="1632" y="2607"/>
                    </a:lnTo>
                    <a:lnTo>
                      <a:pt x="1291" y="2582"/>
                    </a:lnTo>
                    <a:lnTo>
                      <a:pt x="999" y="2509"/>
                    </a:lnTo>
                    <a:lnTo>
                      <a:pt x="731" y="2388"/>
                    </a:lnTo>
                    <a:lnTo>
                      <a:pt x="488" y="2217"/>
                    </a:lnTo>
                    <a:lnTo>
                      <a:pt x="293" y="2047"/>
                    </a:lnTo>
                    <a:lnTo>
                      <a:pt x="122" y="1803"/>
                    </a:lnTo>
                    <a:lnTo>
                      <a:pt x="74" y="1706"/>
                    </a:lnTo>
                    <a:lnTo>
                      <a:pt x="49" y="1559"/>
                    </a:lnTo>
                    <a:lnTo>
                      <a:pt x="25" y="1438"/>
                    </a:lnTo>
                    <a:lnTo>
                      <a:pt x="1" y="1316"/>
                    </a:lnTo>
                    <a:lnTo>
                      <a:pt x="1" y="1316"/>
                    </a:lnTo>
                    <a:lnTo>
                      <a:pt x="25" y="1170"/>
                    </a:lnTo>
                    <a:lnTo>
                      <a:pt x="49" y="1048"/>
                    </a:lnTo>
                    <a:lnTo>
                      <a:pt x="74" y="926"/>
                    </a:lnTo>
                    <a:lnTo>
                      <a:pt x="122" y="804"/>
                    </a:lnTo>
                    <a:lnTo>
                      <a:pt x="293" y="585"/>
                    </a:lnTo>
                    <a:lnTo>
                      <a:pt x="488" y="390"/>
                    </a:lnTo>
                    <a:lnTo>
                      <a:pt x="731" y="220"/>
                    </a:lnTo>
                    <a:lnTo>
                      <a:pt x="999" y="98"/>
                    </a:lnTo>
                    <a:lnTo>
                      <a:pt x="1291" y="25"/>
                    </a:lnTo>
                    <a:lnTo>
                      <a:pt x="1632" y="1"/>
                    </a:lnTo>
                    <a:lnTo>
                      <a:pt x="1632" y="1"/>
                    </a:lnTo>
                    <a:lnTo>
                      <a:pt x="1803" y="1"/>
                    </a:lnTo>
                    <a:lnTo>
                      <a:pt x="1949" y="49"/>
                    </a:lnTo>
                    <a:lnTo>
                      <a:pt x="2120" y="98"/>
                    </a:lnTo>
                    <a:lnTo>
                      <a:pt x="2266" y="171"/>
                    </a:lnTo>
                    <a:lnTo>
                      <a:pt x="2412" y="269"/>
                    </a:lnTo>
                    <a:lnTo>
                      <a:pt x="2534" y="390"/>
                    </a:lnTo>
                    <a:lnTo>
                      <a:pt x="2777" y="634"/>
                    </a:lnTo>
                    <a:lnTo>
                      <a:pt x="2972" y="926"/>
                    </a:lnTo>
                    <a:lnTo>
                      <a:pt x="3118" y="1219"/>
                    </a:lnTo>
                    <a:lnTo>
                      <a:pt x="3215" y="1535"/>
                    </a:lnTo>
                    <a:lnTo>
                      <a:pt x="3240" y="1681"/>
                    </a:lnTo>
                    <a:lnTo>
                      <a:pt x="3240" y="1803"/>
                    </a:lnTo>
                    <a:lnTo>
                      <a:pt x="3240" y="1803"/>
                    </a:lnTo>
                    <a:lnTo>
                      <a:pt x="3240" y="1949"/>
                    </a:lnTo>
                    <a:lnTo>
                      <a:pt x="3215" y="2047"/>
                    </a:lnTo>
                    <a:lnTo>
                      <a:pt x="3167" y="2144"/>
                    </a:lnTo>
                    <a:lnTo>
                      <a:pt x="3118" y="2241"/>
                    </a:lnTo>
                    <a:lnTo>
                      <a:pt x="3045" y="2314"/>
                    </a:lnTo>
                    <a:lnTo>
                      <a:pt x="2972" y="2388"/>
                    </a:lnTo>
                    <a:lnTo>
                      <a:pt x="2777" y="2485"/>
                    </a:lnTo>
                    <a:lnTo>
                      <a:pt x="2534" y="2558"/>
                    </a:lnTo>
                    <a:lnTo>
                      <a:pt x="2266" y="2582"/>
                    </a:lnTo>
                    <a:lnTo>
                      <a:pt x="1949" y="2607"/>
                    </a:lnTo>
                    <a:lnTo>
                      <a:pt x="1632" y="2607"/>
                    </a:lnTo>
                    <a:lnTo>
                      <a:pt x="1632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38;p43"/>
              <p:cNvSpPr/>
              <p:nvPr/>
            </p:nvSpPr>
            <p:spPr>
              <a:xfrm>
                <a:off x="5447225" y="4615925"/>
                <a:ext cx="1108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" fill="none" extrusionOk="0">
                    <a:moveTo>
                      <a:pt x="1" y="0"/>
                    </a:moveTo>
                    <a:lnTo>
                      <a:pt x="4434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39;p43"/>
              <p:cNvSpPr/>
              <p:nvPr/>
            </p:nvSpPr>
            <p:spPr>
              <a:xfrm>
                <a:off x="5439925" y="4589125"/>
                <a:ext cx="125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1" fill="none" extrusionOk="0">
                    <a:moveTo>
                      <a:pt x="1" y="0"/>
                    </a:moveTo>
                    <a:lnTo>
                      <a:pt x="5018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40;p43"/>
              <p:cNvSpPr/>
              <p:nvPr/>
            </p:nvSpPr>
            <p:spPr>
              <a:xfrm>
                <a:off x="559762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08" y="2607"/>
                    </a:moveTo>
                    <a:lnTo>
                      <a:pt x="1608" y="2607"/>
                    </a:lnTo>
                    <a:lnTo>
                      <a:pt x="1291" y="2607"/>
                    </a:lnTo>
                    <a:lnTo>
                      <a:pt x="975" y="2582"/>
                    </a:lnTo>
                    <a:lnTo>
                      <a:pt x="707" y="2558"/>
                    </a:lnTo>
                    <a:lnTo>
                      <a:pt x="463" y="2485"/>
                    </a:lnTo>
                    <a:lnTo>
                      <a:pt x="268" y="2388"/>
                    </a:lnTo>
                    <a:lnTo>
                      <a:pt x="195" y="2314"/>
                    </a:lnTo>
                    <a:lnTo>
                      <a:pt x="122" y="2241"/>
                    </a:lnTo>
                    <a:lnTo>
                      <a:pt x="74" y="2144"/>
                    </a:lnTo>
                    <a:lnTo>
                      <a:pt x="25" y="2047"/>
                    </a:lnTo>
                    <a:lnTo>
                      <a:pt x="1" y="1949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1" y="1681"/>
                    </a:lnTo>
                    <a:lnTo>
                      <a:pt x="25" y="1535"/>
                    </a:lnTo>
                    <a:lnTo>
                      <a:pt x="122" y="1219"/>
                    </a:lnTo>
                    <a:lnTo>
                      <a:pt x="268" y="926"/>
                    </a:lnTo>
                    <a:lnTo>
                      <a:pt x="463" y="634"/>
                    </a:lnTo>
                    <a:lnTo>
                      <a:pt x="707" y="390"/>
                    </a:lnTo>
                    <a:lnTo>
                      <a:pt x="829" y="269"/>
                    </a:lnTo>
                    <a:lnTo>
                      <a:pt x="975" y="171"/>
                    </a:lnTo>
                    <a:lnTo>
                      <a:pt x="1121" y="98"/>
                    </a:lnTo>
                    <a:lnTo>
                      <a:pt x="1291" y="49"/>
                    </a:lnTo>
                    <a:lnTo>
                      <a:pt x="1438" y="1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949" y="25"/>
                    </a:lnTo>
                    <a:lnTo>
                      <a:pt x="2241" y="98"/>
                    </a:lnTo>
                    <a:lnTo>
                      <a:pt x="2509" y="220"/>
                    </a:lnTo>
                    <a:lnTo>
                      <a:pt x="2753" y="390"/>
                    </a:lnTo>
                    <a:lnTo>
                      <a:pt x="2948" y="585"/>
                    </a:lnTo>
                    <a:lnTo>
                      <a:pt x="3118" y="804"/>
                    </a:lnTo>
                    <a:lnTo>
                      <a:pt x="3167" y="926"/>
                    </a:lnTo>
                    <a:lnTo>
                      <a:pt x="3191" y="1048"/>
                    </a:lnTo>
                    <a:lnTo>
                      <a:pt x="3215" y="1170"/>
                    </a:lnTo>
                    <a:lnTo>
                      <a:pt x="3240" y="1316"/>
                    </a:lnTo>
                    <a:lnTo>
                      <a:pt x="3240" y="1316"/>
                    </a:lnTo>
                    <a:lnTo>
                      <a:pt x="3215" y="1438"/>
                    </a:lnTo>
                    <a:lnTo>
                      <a:pt x="3191" y="1559"/>
                    </a:lnTo>
                    <a:lnTo>
                      <a:pt x="3167" y="1706"/>
                    </a:lnTo>
                    <a:lnTo>
                      <a:pt x="3118" y="1803"/>
                    </a:lnTo>
                    <a:lnTo>
                      <a:pt x="2948" y="2047"/>
                    </a:lnTo>
                    <a:lnTo>
                      <a:pt x="2753" y="2217"/>
                    </a:lnTo>
                    <a:lnTo>
                      <a:pt x="2509" y="2388"/>
                    </a:lnTo>
                    <a:lnTo>
                      <a:pt x="2241" y="2509"/>
                    </a:lnTo>
                    <a:lnTo>
                      <a:pt x="1949" y="2582"/>
                    </a:lnTo>
                    <a:lnTo>
                      <a:pt x="1608" y="2607"/>
                    </a:lnTo>
                    <a:lnTo>
                      <a:pt x="1608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TextBox 40"/>
          <p:cNvSpPr txBox="1"/>
          <p:nvPr userDrawn="1"/>
        </p:nvSpPr>
        <p:spPr>
          <a:xfrm>
            <a:off x="3248690" y="4350023"/>
            <a:ext cx="27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info@chiro74.ru</a:t>
            </a:r>
            <a:endParaRPr lang="ru-RU" sz="1800" b="1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226013" y="4356674"/>
            <a:ext cx="31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 smtClean="0">
                <a:latin typeface="+mn-lt"/>
              </a:rPr>
              <a:t>8 (</a:t>
            </a:r>
            <a:r>
              <a:rPr lang="ru-RU" sz="1800" b="1" dirty="0">
                <a:latin typeface="+mn-lt"/>
              </a:rPr>
              <a:t>351) 217 </a:t>
            </a:r>
            <a:r>
              <a:rPr lang="ru-RU" sz="1800" b="1" dirty="0" smtClean="0">
                <a:latin typeface="+mn-lt"/>
              </a:rPr>
              <a:t>30 89</a:t>
            </a:r>
            <a:endParaRPr lang="ru-RU" sz="1800" b="1" dirty="0">
              <a:latin typeface="+mn-lt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4537" y="2052055"/>
            <a:ext cx="6112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</a:t>
            </a: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111, г. Челябинск, ул. Комсомольская, д. 20А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Блюхера, д. 91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454091, г. Челябинск, ул. Красноармейская, д. 88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454048, г. Челябинск, ул. Худякова, д. 20 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ru-RU" sz="1800" b="1" kern="0" dirty="0">
              <a:solidFill>
                <a:srgbClr val="000000"/>
              </a:solidFill>
              <a:latin typeface="Book Antiqua" panose="02040602050305030304" pitchFamily="18" charset="0"/>
              <a:cs typeface="Arial"/>
              <a:sym typeface="Arial"/>
            </a:endParaRPr>
          </a:p>
        </p:txBody>
      </p:sp>
      <p:sp>
        <p:nvSpPr>
          <p:cNvPr id="62" name="Google Shape;59;g142ea23b5d2_0_0"/>
          <p:cNvSpPr txBox="1"/>
          <p:nvPr userDrawn="1"/>
        </p:nvSpPr>
        <p:spPr bwMode="auto">
          <a:xfrm>
            <a:off x="3944233" y="4637434"/>
            <a:ext cx="3659389" cy="5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68" tIns="121568" rIns="121568" bIns="121568" anchor="t" anchorCtr="0">
            <a:spAutoFit/>
          </a:bodyPr>
          <a:lstStyle/>
          <a:p>
            <a:pPr marL="16933" algn="ctr">
              <a:lnSpc>
                <a:spcPct val="150000"/>
              </a:lnSpc>
              <a:spcBef>
                <a:spcPts val="133"/>
              </a:spcBef>
              <a:buSzPts val="1000"/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МЫ</a:t>
            </a:r>
            <a:r>
              <a:rPr lang="ru-RU" sz="1400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В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СОЦИАЛЬНЫХ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СЕТЯХ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+mn-lt"/>
              <a:ea typeface="Jost"/>
              <a:cs typeface="Jost"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6307702" y="3443835"/>
            <a:ext cx="982907" cy="902509"/>
            <a:chOff x="6340839" y="2922348"/>
            <a:chExt cx="916634" cy="834456"/>
          </a:xfrm>
        </p:grpSpPr>
        <p:sp>
          <p:nvSpPr>
            <p:cNvPr id="54" name="Прямоугольник 53"/>
            <p:cNvSpPr/>
            <p:nvPr userDrawn="1"/>
          </p:nvSpPr>
          <p:spPr>
            <a:xfrm>
              <a:off x="6340839" y="29223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Google Shape;653;p43"/>
            <p:cNvSpPr/>
            <p:nvPr userDrawn="1"/>
          </p:nvSpPr>
          <p:spPr>
            <a:xfrm>
              <a:off x="6600126" y="3032974"/>
              <a:ext cx="398059" cy="627392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2043250" y="5133787"/>
            <a:ext cx="8105501" cy="1639328"/>
            <a:chOff x="2086735" y="4868862"/>
            <a:chExt cx="8105501" cy="1639328"/>
          </a:xfrm>
        </p:grpSpPr>
        <p:pic>
          <p:nvPicPr>
            <p:cNvPr id="63" name="Picture 2" descr="http://qrcoder.ru/code/?https%3A%2F%2Frcokio.ru%2F&amp;4&amp;0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025" y="4952385"/>
              <a:ext cx="1267200" cy="126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 userDrawn="1"/>
          </p:nvSpPr>
          <p:spPr>
            <a:xfrm>
              <a:off x="2086735" y="6217831"/>
              <a:ext cx="1487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сайт ГБУ ДПО ЧИРО</a:t>
              </a:r>
              <a:endParaRPr lang="ru-RU" sz="1200" b="1" dirty="0">
                <a:latin typeface="+mn-lt"/>
              </a:endParaRP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4298449" y="6217832"/>
              <a:ext cx="1236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err="1" smtClean="0">
                  <a:latin typeface="+mn-lt"/>
                </a:rPr>
                <a:t>Телеграм</a:t>
              </a:r>
              <a:r>
                <a:rPr lang="ru-RU" sz="1200" b="1" dirty="0" smtClean="0">
                  <a:latin typeface="+mn-lt"/>
                </a:rPr>
                <a:t>-канал</a:t>
              </a:r>
              <a:endParaRPr lang="ru-RU" sz="1200" b="1" dirty="0">
                <a:latin typeface="+mn-lt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098713" y="6217833"/>
              <a:ext cx="1823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Сообщество</a:t>
              </a:r>
              <a:r>
                <a:rPr lang="ru-RU" sz="1200" b="1" baseline="0" dirty="0" smtClean="0">
                  <a:latin typeface="+mn-lt"/>
                </a:rPr>
                <a:t> в </a:t>
              </a:r>
              <a:r>
                <a:rPr lang="ru-RU" sz="1200" b="1" baseline="0" dirty="0" err="1" smtClean="0">
                  <a:latin typeface="+mn-lt"/>
                </a:rPr>
                <a:t>ВКонтакте</a:t>
              </a:r>
              <a:endParaRPr lang="ru-RU" sz="1200" b="1" dirty="0">
                <a:latin typeface="+mn-lt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182" y="4868862"/>
              <a:ext cx="1374382" cy="137438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964" r="16630" b="5414"/>
            <a:stretch/>
          </p:blipFill>
          <p:spPr>
            <a:xfrm>
              <a:off x="4283320" y="4966454"/>
              <a:ext cx="1267200" cy="117919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271" y="4868862"/>
              <a:ext cx="1375200" cy="13752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 userDrawn="1"/>
          </p:nvSpPr>
          <p:spPr>
            <a:xfrm>
              <a:off x="7949506" y="6231191"/>
              <a:ext cx="2242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Сообщество в Одноклассниках</a:t>
              </a:r>
              <a:endParaRPr lang="ru-RU" sz="1200" b="1" dirty="0">
                <a:latin typeface="+mn-lt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86" y="156658"/>
            <a:ext cx="2595458" cy="11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3054" y="3488127"/>
            <a:ext cx="6719455" cy="1222421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Организация профильных педагогических смен для обучающихся как необходимое условие развития сетевого сообщества психолого-педагогических классов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67747" y="4959930"/>
            <a:ext cx="6206835" cy="1025235"/>
          </a:xfrm>
        </p:spPr>
        <p:txBody>
          <a:bodyPr>
            <a:noAutofit/>
          </a:bodyPr>
          <a:lstStyle/>
          <a:p>
            <a:pPr algn="r"/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Зеленина Ирина Григорьевна,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заместитель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директора по учебно-воспитательной работе МАОУ «Многопрофильный лицей № 148 г. Челябинска», Почетный работник образования РФ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3055" y="1603019"/>
            <a:ext cx="6941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05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Муниципальные и школьные практики по организации событийного пространства самоопределения </a:t>
            </a:r>
            <a:r>
              <a:rPr lang="ru-RU" dirty="0" smtClean="0">
                <a:solidFill>
                  <a:srgbClr val="405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dirty="0">
                <a:solidFill>
                  <a:srgbClr val="405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профессиональной ориентации обучающихся: технологический и содержательный аспекты</a:t>
            </a:r>
          </a:p>
        </p:txBody>
      </p:sp>
    </p:spTree>
    <p:extLst>
      <p:ext uri="{BB962C8B-B14F-4D97-AF65-F5344CB8AC3E}">
        <p14:creationId xmlns:p14="http://schemas.microsoft.com/office/powerpoint/2010/main" val="118749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0"/>
            <a:ext cx="10371667" cy="74312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20 сентября 2023</a:t>
            </a:r>
            <a:b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Педагогические ситуации в деятельности учителя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754583"/>
              </p:ext>
            </p:extLst>
          </p:nvPr>
        </p:nvGraphicFramePr>
        <p:xfrm>
          <a:off x="1058346" y="1542473"/>
          <a:ext cx="7323472" cy="4634053"/>
        </p:xfrm>
        <a:graphic>
          <a:graphicData uri="http://schemas.openxmlformats.org/drawingml/2006/table">
            <a:tbl>
              <a:tblPr firstRow="1" firstCol="1" bandRow="1"/>
              <a:tblGrid>
                <a:gridCol w="5513144">
                  <a:extLst>
                    <a:ext uri="{9D8B030D-6E8A-4147-A177-3AD203B41FA5}">
                      <a16:colId xmlns:a16="http://schemas.microsoft.com/office/drawing/2014/main" val="2978555856"/>
                    </a:ext>
                  </a:extLst>
                </a:gridCol>
                <a:gridCol w="1810328">
                  <a:extLst>
                    <a:ext uri="{9D8B030D-6E8A-4147-A177-3AD203B41FA5}">
                      <a16:colId xmlns:a16="http://schemas.microsoft.com/office/drawing/2014/main" val="2033437541"/>
                    </a:ext>
                  </a:extLst>
                </a:gridCol>
              </a:tblGrid>
              <a:tr h="478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отряд – Современные цифровые технологии в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школе, кабинет 317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 – 11.00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835814"/>
                  </a:ext>
                </a:extLst>
              </a:tr>
              <a:tr h="4788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отряд – основы </a:t>
                      </a:r>
                      <a:r>
                        <a:rPr lang="ru-RU" sz="1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конфликтологии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кабинет 318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373939"/>
                  </a:ext>
                </a:extLst>
              </a:tr>
              <a:tr h="478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отряд – Современные цифровые технологии в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школе,  кабинет 317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 – 12.00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39391"/>
                  </a:ext>
                </a:extLst>
              </a:tr>
              <a:tr h="4788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отряд – основы </a:t>
                      </a:r>
                      <a:r>
                        <a:rPr lang="ru-RU" sz="1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конфликтологии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кабинет 318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685588"/>
                  </a:ext>
                </a:extLst>
              </a:tr>
              <a:tr h="4788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отряд – Современные цифровые технологии в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школе, кабинет 317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 – 13.00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345122"/>
                  </a:ext>
                </a:extLst>
              </a:tr>
              <a:tr h="47884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отряд – основы </a:t>
                      </a:r>
                      <a:r>
                        <a:rPr lang="ru-RU" sz="1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конфликтологии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кабинет 318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497020"/>
                  </a:ext>
                </a:extLst>
              </a:tr>
              <a:tr h="718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отряд – Современные цифровые технологии в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школе, кабинет 317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 – 14.00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973235"/>
                  </a:ext>
                </a:extLst>
              </a:tr>
              <a:tr h="718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 отряд – основы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конфликтологии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кабинет 318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202669"/>
                  </a:ext>
                </a:extLst>
              </a:tr>
            </a:tbl>
          </a:graphicData>
        </a:graphic>
      </p:graphicFrame>
      <p:pic>
        <p:nvPicPr>
          <p:cNvPr id="3074" name="Picture 2" descr="https://static.tildacdn.com/tild6237-3731-4364-a333-616130323162/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48" y="1542473"/>
            <a:ext cx="3530427" cy="247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639" y="4244262"/>
            <a:ext cx="2055952" cy="20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3708" y="118941"/>
            <a:ext cx="10515600" cy="11464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22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сентября 2023</a:t>
            </a:r>
            <a:b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Педагогический диспут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669751"/>
              </p:ext>
            </p:extLst>
          </p:nvPr>
        </p:nvGraphicFramePr>
        <p:xfrm>
          <a:off x="572578" y="1705552"/>
          <a:ext cx="7447472" cy="3570055"/>
        </p:xfrm>
        <a:graphic>
          <a:graphicData uri="http://schemas.openxmlformats.org/drawingml/2006/table">
            <a:tbl>
              <a:tblPr firstRow="1" firstCol="1" bandRow="1"/>
              <a:tblGrid>
                <a:gridCol w="4720869">
                  <a:extLst>
                    <a:ext uri="{9D8B030D-6E8A-4147-A177-3AD203B41FA5}">
                      <a16:colId xmlns:a16="http://schemas.microsoft.com/office/drawing/2014/main" val="3263755914"/>
                    </a:ext>
                  </a:extLst>
                </a:gridCol>
                <a:gridCol w="2726603">
                  <a:extLst>
                    <a:ext uri="{9D8B030D-6E8A-4147-A177-3AD203B41FA5}">
                      <a16:colId xmlns:a16="http://schemas.microsoft.com/office/drawing/2014/main" val="4157765469"/>
                    </a:ext>
                  </a:extLst>
                </a:gridCol>
              </a:tblGrid>
              <a:tr h="12659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Жеребьевка на входе в зал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</a:t>
                      </a: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просмотр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видеофрагментов «Педагогическая ситуация»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 – 10.45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769012"/>
                  </a:ext>
                </a:extLst>
              </a:tr>
              <a:tr h="576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в группах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10.45 – 11.15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247613"/>
                  </a:ext>
                </a:extLst>
              </a:tr>
              <a:tr h="1152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Педагогический диспут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защита </a:t>
                      </a: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аргументов – да/нет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11.15 –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26151"/>
                  </a:ext>
                </a:extLst>
              </a:tr>
              <a:tr h="576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Торжественное закрытие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12.15 – 13.00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22049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518" y="1705552"/>
            <a:ext cx="2832790" cy="1951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922" y="3657029"/>
            <a:ext cx="2457981" cy="24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8" t="1328" r="2420" b="3810"/>
          <a:stretch/>
        </p:blipFill>
        <p:spPr>
          <a:xfrm>
            <a:off x="1319579" y="333376"/>
            <a:ext cx="7991475" cy="6000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677" y="4636477"/>
            <a:ext cx="1764323" cy="17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0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02091" cy="11229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Закрытие фестиваля. Посвящение в вожатые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1688823"/>
            <a:ext cx="5753286" cy="3836273"/>
          </a:xfrm>
          <a:effectLst>
            <a:glow rad="203200">
              <a:schemeClr val="accent3">
                <a:satMod val="175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4" y="3791021"/>
            <a:ext cx="4372979" cy="2915888"/>
          </a:xfrm>
          <a:prstGeom prst="rect">
            <a:avLst/>
          </a:prstGeom>
          <a:effectLst>
            <a:glow rad="241300">
              <a:schemeClr val="accent3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6304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09" y="791308"/>
            <a:ext cx="2617313" cy="566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00" y="791308"/>
            <a:ext cx="2575255" cy="5575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831" r="1490" b="2255"/>
          <a:stretch/>
        </p:blipFill>
        <p:spPr>
          <a:xfrm>
            <a:off x="10135738" y="4774223"/>
            <a:ext cx="1941962" cy="18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5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989" y="257158"/>
            <a:ext cx="10371667" cy="8539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05" r="6414"/>
          <a:stretch/>
        </p:blipFill>
        <p:spPr>
          <a:xfrm>
            <a:off x="1695450" y="1283677"/>
            <a:ext cx="8020050" cy="46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5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1"/>
            <a:ext cx="10371667" cy="78006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Результаты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707154"/>
              </p:ext>
            </p:extLst>
          </p:nvPr>
        </p:nvGraphicFramePr>
        <p:xfrm>
          <a:off x="491066" y="1396423"/>
          <a:ext cx="10371667" cy="4832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1310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3054" y="3488127"/>
            <a:ext cx="6719455" cy="1222421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Организация профильных педагогических смен для обучающихся как необходимое условие развития сетевого сообщества психолого-педагогических классов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67747" y="4959930"/>
            <a:ext cx="6206835" cy="1025235"/>
          </a:xfrm>
        </p:spPr>
        <p:txBody>
          <a:bodyPr>
            <a:noAutofit/>
          </a:bodyPr>
          <a:lstStyle/>
          <a:p>
            <a:pPr algn="r"/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Зеленина Ирина Григорьевна,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заместитель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директора по учебно-воспитательной работе МАОУ «Многопрофильный лицей № 148 г. Челябинска», Почетный работник образования РФ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3055" y="1603019"/>
            <a:ext cx="6941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05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Муниципальные и школьные практики по организации событийного пространства самоопределения </a:t>
            </a:r>
            <a:r>
              <a:rPr lang="ru-RU" dirty="0" smtClean="0">
                <a:solidFill>
                  <a:srgbClr val="405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dirty="0">
                <a:solidFill>
                  <a:srgbClr val="4058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профессиональной ориентации обучающихся: технологический и содержательный аспекты</a:t>
            </a:r>
          </a:p>
        </p:txBody>
      </p:sp>
    </p:spTree>
    <p:extLst>
      <p:ext uri="{BB962C8B-B14F-4D97-AF65-F5344CB8AC3E}">
        <p14:creationId xmlns:p14="http://schemas.microsoft.com/office/powerpoint/2010/main" val="30578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974" y="281354"/>
            <a:ext cx="10371667" cy="65075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Сетевое сообщество ППК г. Челябинска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947291"/>
              </p:ext>
            </p:extLst>
          </p:nvPr>
        </p:nvGraphicFramePr>
        <p:xfrm>
          <a:off x="1776048" y="932113"/>
          <a:ext cx="8345358" cy="551120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81786">
                  <a:extLst>
                    <a:ext uri="{9D8B030D-6E8A-4147-A177-3AD203B41FA5}">
                      <a16:colId xmlns:a16="http://schemas.microsoft.com/office/drawing/2014/main" val="1440223087"/>
                    </a:ext>
                  </a:extLst>
                </a:gridCol>
                <a:gridCol w="2781786">
                  <a:extLst>
                    <a:ext uri="{9D8B030D-6E8A-4147-A177-3AD203B41FA5}">
                      <a16:colId xmlns:a16="http://schemas.microsoft.com/office/drawing/2014/main" val="4011521679"/>
                    </a:ext>
                  </a:extLst>
                </a:gridCol>
                <a:gridCol w="2781786">
                  <a:extLst>
                    <a:ext uri="{9D8B030D-6E8A-4147-A177-3AD203B41FA5}">
                      <a16:colId xmlns:a16="http://schemas.microsoft.com/office/drawing/2014/main" val="2621847262"/>
                    </a:ext>
                  </a:extLst>
                </a:gridCol>
              </a:tblGrid>
              <a:tr h="66482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Проект реализуется с 2021/2022 учебного года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Проект реализуется с 2022/2023 учебного года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Проект реализуется с 2023/2024 учебного года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698134"/>
                  </a:ext>
                </a:extLst>
              </a:tr>
              <a:tr h="3645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МАОУ «ОЦ № 1»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104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МБОУ «СОШ № 121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178144"/>
                  </a:ext>
                </a:extLst>
              </a:tr>
              <a:tr h="3229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«СОШ № 3 </a:t>
                      </a:r>
                      <a:r>
                        <a:rPr lang="ru-RU" sz="1400" dirty="0" err="1" smtClean="0"/>
                        <a:t>г.</a:t>
                      </a:r>
                      <a:r>
                        <a:rPr lang="ru-RU" sz="1400" baseline="0" dirty="0" err="1" smtClean="0"/>
                        <a:t>Челябинска</a:t>
                      </a:r>
                      <a:r>
                        <a:rPr lang="ru-RU" sz="1400" baseline="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59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137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332452"/>
                  </a:ext>
                </a:extLst>
              </a:tr>
              <a:tr h="3431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МАОУ «СОШ № 15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6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«ОЦ № 2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018083"/>
                  </a:ext>
                </a:extLst>
              </a:tr>
              <a:tr h="3330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24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73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155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592007"/>
                  </a:ext>
                </a:extLst>
              </a:tr>
              <a:tr h="333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36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МБОУ «СОШ № 19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108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395864"/>
                  </a:ext>
                </a:extLst>
              </a:tr>
              <a:tr h="3149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53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МБОУ «СОШ № 39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503140"/>
                  </a:ext>
                </a:extLst>
              </a:tr>
              <a:tr h="351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«СОШ № 94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МБОУ «СОШ № 61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005576"/>
                  </a:ext>
                </a:extLst>
              </a:tr>
              <a:tr h="333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МБОУ «СОШ № 106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882706"/>
                  </a:ext>
                </a:extLst>
              </a:tr>
              <a:tr h="343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МБОУ «СОШ № 116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901891"/>
                  </a:ext>
                </a:extLst>
              </a:tr>
              <a:tr h="343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МАОУ «МЛ № 148 </a:t>
                      </a:r>
                      <a:r>
                        <a:rPr lang="ru-RU" sz="1400" dirty="0" err="1" smtClean="0"/>
                        <a:t>г.Челябинска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96197"/>
                  </a:ext>
                </a:extLst>
              </a:tr>
              <a:tr h="384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10 школ</a:t>
                      </a:r>
                      <a:endParaRPr lang="ru-RU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 школ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 школ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932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114" y="3160680"/>
            <a:ext cx="3898131" cy="29235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193" y="235933"/>
            <a:ext cx="10371667" cy="81701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Мероприятие и событие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067" y="2074985"/>
            <a:ext cx="6260716" cy="4402015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Мероприятие</a:t>
            </a:r>
            <a:r>
              <a:rPr lang="ru-RU" sz="2400" dirty="0">
                <a:solidFill>
                  <a:srgbClr val="333333"/>
                </a:solidFill>
                <a:cs typeface="Times New Roman" panose="02020603050405020304" pitchFamily="18" charset="0"/>
              </a:rPr>
              <a:t> — действие, объединённое одной общественно значимой задачей. Официально, серьезно и </a:t>
            </a:r>
            <a:r>
              <a:rPr lang="ru-RU" sz="2400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скучно</a:t>
            </a:r>
          </a:p>
          <a:p>
            <a:pPr marL="0" lvl="0" indent="0" algn="just">
              <a:buNone/>
            </a:pPr>
            <a:endParaRPr lang="ru-RU" sz="2400" dirty="0">
              <a:solidFill>
                <a:srgbClr val="333333"/>
              </a:solidFill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Событие </a:t>
            </a:r>
            <a:r>
              <a:rPr lang="ru-RU" sz="2400" dirty="0">
                <a:solidFill>
                  <a:srgbClr val="333333"/>
                </a:solidFill>
                <a:cs typeface="Times New Roman" panose="02020603050405020304" pitchFamily="18" charset="0"/>
              </a:rPr>
              <a:t>– то, что произошло, сбылось; значительное явление, факт общественной или личной жизни. Это особенное, запоминающееся, то, о чем потом рассказывают друг другу</a:t>
            </a:r>
          </a:p>
          <a:p>
            <a:pPr algn="just"/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560" y="1193623"/>
            <a:ext cx="3898131" cy="25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9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Подготовка события</a:t>
            </a:r>
            <a:r>
              <a:rPr lang="ru-RU" sz="2800" dirty="0" smtClean="0"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(«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события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редко развиваются именно так, как ты это себе представляешь, и еще реже – так, как ты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планируешь»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(М. Фрай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)</a:t>
            </a:r>
            <a:r>
              <a:rPr lang="ru-RU" sz="28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</a:br>
            <a:endParaRPr lang="ru-RU" sz="2800" dirty="0"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18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839788" y="1995854"/>
            <a:ext cx="5157787" cy="4193809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687515"/>
              </p:ext>
            </p:extLst>
          </p:nvPr>
        </p:nvGraphicFramePr>
        <p:xfrm>
          <a:off x="1271251" y="2226628"/>
          <a:ext cx="9652673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2374">
                  <a:extLst>
                    <a:ext uri="{9D8B030D-6E8A-4147-A177-3AD203B41FA5}">
                      <a16:colId xmlns:a16="http://schemas.microsoft.com/office/drawing/2014/main" val="1027184240"/>
                    </a:ext>
                  </a:extLst>
                </a:gridCol>
                <a:gridCol w="4780299">
                  <a:extLst>
                    <a:ext uri="{9D8B030D-6E8A-4147-A177-3AD203B41FA5}">
                      <a16:colId xmlns:a16="http://schemas.microsoft.com/office/drawing/2014/main" val="12653183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называется?</a:t>
                      </a:r>
                      <a:endParaRPr lang="ru-RU" sz="1800" b="0" dirty="0" smtClean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ru-RU" sz="1800" b="0" dirty="0" smtClean="0">
                        <a:solidFill>
                          <a:srgbClr val="0000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какие результаты ориентируемся?</a:t>
                      </a:r>
                      <a:endParaRPr lang="ru-RU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360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чем идея? (Что? Для кого? Зачем? Как?)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endParaRPr lang="ru-RU" sz="1800" b="0" dirty="0" smtClean="0">
                        <a:solidFill>
                          <a:srgbClr val="0000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поймем, что достигли цели?</a:t>
                      </a:r>
                      <a:endParaRPr lang="ru-RU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10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участвует?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будут делать участники?</a:t>
                      </a:r>
                      <a:endParaRPr lang="ru-RU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7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в фокусе внимания?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9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потребуется?</a:t>
                      </a:r>
                      <a:endParaRPr lang="ru-RU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730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какой SMART-целью проводим? (Какие проблемы хотим решить / дефициты закрыть?)</a:t>
                      </a:r>
                      <a:endParaRPr lang="ru-RU" sz="1800" b="0" dirty="0" smtClean="0"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ru-RU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1707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68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90" y="658784"/>
            <a:ext cx="10371667" cy="66079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Организация профильной смены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391" y="1800225"/>
            <a:ext cx="10879586" cy="3879606"/>
          </a:xfrm>
        </p:spPr>
        <p:txBody>
          <a:bodyPr>
            <a:noAutofit/>
          </a:bodyPr>
          <a:lstStyle/>
          <a:p>
            <a:pPr marL="5715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Профильная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</a:rPr>
              <a:t>смена должна быть пролонгированной: последействие участников по завершении смены не менее важно, чем сама смена. В рамках смены стартуют новые проекты, осуществляется перспективное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планирование</a:t>
            </a:r>
            <a:endParaRPr lang="ru-RU" sz="2000" dirty="0">
              <a:ea typeface="Times New Roman" panose="02020603050405020304" pitchFamily="18" charset="0"/>
            </a:endParaRPr>
          </a:p>
          <a:p>
            <a:pPr marL="5715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</a:rPr>
              <a:t>Ц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елевые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</a:rPr>
              <a:t>установки смены напрямую связаны с развитием лидерского и творческого потенциала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участников</a:t>
            </a:r>
            <a:endParaRPr lang="ru-RU" sz="2000" dirty="0">
              <a:ea typeface="Times New Roman" panose="02020603050405020304" pitchFamily="18" charset="0"/>
            </a:endParaRPr>
          </a:p>
          <a:p>
            <a:pPr marL="5715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Все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</a:rPr>
              <a:t>организаторы смены, работающие непосредственно с участниками смены, должны быть подготовленными специалистами, имеющими позитивный социальный опыт деятельности. По кадровому составу смена представляет собой единый педагогический отряд.</a:t>
            </a:r>
            <a:endParaRPr lang="ru-RU" sz="2000" dirty="0">
              <a:ea typeface="Times New Roman" panose="02020603050405020304" pitchFamily="18" charset="0"/>
            </a:endParaRPr>
          </a:p>
          <a:p>
            <a:pPr marL="5715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Профильная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</a:rPr>
              <a:t>смена как пролонгированный проект, включает в себя мониторинг участников и их результатов на входе, в процессе смены и в ходе последействия.</a:t>
            </a:r>
            <a:endParaRPr lang="ru-RU" sz="2000" dirty="0">
              <a:ea typeface="Times New Roman" panose="02020603050405020304" pitchFamily="18" charset="0"/>
            </a:endParaRPr>
          </a:p>
          <a:p>
            <a:pPr marL="5715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Ожидаемые </a:t>
            </a: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</a:rPr>
              <a:t>результаты должны быть прогнозируемыми и воспроизводимыми в разных </a:t>
            </a:r>
            <a:r>
              <a:rPr lang="ru-RU" sz="2000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условиях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8649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xn--16-kmc.xn--80aafey1amqq.xn--d1acj3b/images/events/cover/155c2981b9f17b0b44bb7e05bc211364_bi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t="14865" r="14583" b="1607"/>
          <a:stretch/>
        </p:blipFill>
        <p:spPr bwMode="auto">
          <a:xfrm>
            <a:off x="10010775" y="4057650"/>
            <a:ext cx="20193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593" y="383715"/>
            <a:ext cx="10371667" cy="81701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19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сентября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2023: «Будем знакомы»!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144667"/>
              </p:ext>
            </p:extLst>
          </p:nvPr>
        </p:nvGraphicFramePr>
        <p:xfrm>
          <a:off x="954157" y="1302326"/>
          <a:ext cx="8913412" cy="5055168"/>
        </p:xfrm>
        <a:graphic>
          <a:graphicData uri="http://schemas.openxmlformats.org/drawingml/2006/table">
            <a:tbl>
              <a:tblPr firstRow="1" firstCol="1" bandRow="1"/>
              <a:tblGrid>
                <a:gridCol w="5650112">
                  <a:extLst>
                    <a:ext uri="{9D8B030D-6E8A-4147-A177-3AD203B41FA5}">
                      <a16:colId xmlns:a16="http://schemas.microsoft.com/office/drawing/2014/main" val="788801183"/>
                    </a:ext>
                  </a:extLst>
                </a:gridCol>
                <a:gridCol w="3263300">
                  <a:extLst>
                    <a:ext uri="{9D8B030D-6E8A-4147-A177-3AD203B41FA5}">
                      <a16:colId xmlns:a16="http://schemas.microsoft.com/office/drawing/2014/main" val="554917216"/>
                    </a:ext>
                  </a:extLst>
                </a:gridCol>
              </a:tblGrid>
              <a:tr h="4216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Момент знакомства </a:t>
                      </a:r>
                      <a:r>
                        <a:rPr lang="ru-RU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4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бейдж</a:t>
                      </a:r>
                      <a:r>
                        <a:rPr lang="ru-RU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10.30 – 11.00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770004"/>
                  </a:ext>
                </a:extLst>
              </a:tr>
              <a:tr h="8424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Тренинг на сплочение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Выбор названия и девиза отряда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 – 11.50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157541"/>
                  </a:ext>
                </a:extLst>
              </a:tr>
              <a:tr h="4212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Кофе-брейк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11.50 – 12.00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850732"/>
                  </a:ext>
                </a:extLst>
              </a:tr>
              <a:tr h="8424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Просмотр </a:t>
                      </a:r>
                      <a:r>
                        <a:rPr lang="ru-RU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видеороликов «</a:t>
                      </a: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Просто о сложном»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12.00 – 12.10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12625"/>
                  </a:ext>
                </a:extLst>
              </a:tr>
              <a:tr h="8424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сценарных планов и представление их перед своим отрядом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12.10 – 13.00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108788"/>
                  </a:ext>
                </a:extLst>
              </a:tr>
              <a:tr h="16848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 в актовом зале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отрядов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сценарных </a:t>
                      </a:r>
                      <a:r>
                        <a:rPr lang="ru-RU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 (4 минуты)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13.00 – 14.00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279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7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39" y="198986"/>
            <a:ext cx="10371667" cy="58610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19 сентября 2023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50" y="1181489"/>
            <a:ext cx="7028672" cy="513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071" y="4640071"/>
            <a:ext cx="2217929" cy="22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84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012" y="235931"/>
            <a:ext cx="10371667" cy="95555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Сценарные планы будущих видеороликов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06" y="1505557"/>
            <a:ext cx="5542370" cy="4516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39" t="-1" b="1553"/>
          <a:stretch/>
        </p:blipFill>
        <p:spPr>
          <a:xfrm>
            <a:off x="5804276" y="2054095"/>
            <a:ext cx="6043612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80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725" y="4657725"/>
            <a:ext cx="2200275" cy="22002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7535" y="461135"/>
            <a:ext cx="7212061" cy="9866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Социальные практики и </a:t>
            </a:r>
            <a:r>
              <a:rPr lang="ru-RU" sz="3200" b="1" dirty="0" err="1">
                <a:solidFill>
                  <a:srgbClr val="5B9BD5">
                    <a:lumMod val="50000"/>
                  </a:srgbClr>
                </a:solidFill>
                <a:cs typeface="Times New Roman" panose="02020603050405020304" pitchFamily="18" charset="0"/>
              </a:rPr>
              <a:t>кинопедагогика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5585" y="1562782"/>
            <a:ext cx="9995959" cy="4476068"/>
          </a:xfrm>
        </p:spPr>
        <p:txBody>
          <a:bodyPr>
            <a:norm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Коммуникация в виртуальном пространстве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Обучающая составляющая усиливается театрализованными эффектами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Интеграция современных технологий: наставничество, проектные технологии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Интеграция общего и дополнительного образования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524611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/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756</Words>
  <Application>Microsoft Office PowerPoint</Application>
  <PresentationFormat>Широкоэкранный</PresentationFormat>
  <Paragraphs>118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Constantia</vt:lpstr>
      <vt:lpstr>Jost</vt:lpstr>
      <vt:lpstr>Times New Roman</vt:lpstr>
      <vt:lpstr>Тема Office</vt:lpstr>
      <vt:lpstr>Специальное оформление</vt:lpstr>
      <vt:lpstr>1_Специальное оформление</vt:lpstr>
      <vt:lpstr>Организация профильных педагогических смен для обучающихся как необходимое условие развития сетевого сообщества психолого-педагогических классов</vt:lpstr>
      <vt:lpstr>Сетевое сообщество ППК г. Челябинска</vt:lpstr>
      <vt:lpstr>Мероприятие и событие</vt:lpstr>
      <vt:lpstr>Подготовка события («события редко развиваются именно так, как ты это себе представляешь, и еще реже – так, как ты планируешь» (М. Фрай) </vt:lpstr>
      <vt:lpstr>Организация профильной смены</vt:lpstr>
      <vt:lpstr> 19 сентября 2023: «Будем знакомы»! </vt:lpstr>
      <vt:lpstr>19 сентября 2023</vt:lpstr>
      <vt:lpstr>Сценарные планы будущих видеороликов</vt:lpstr>
      <vt:lpstr>Социальные практики и кинопедагогика</vt:lpstr>
      <vt:lpstr>20 сентября 2023 Педагогические ситуации в деятельности учителя </vt:lpstr>
      <vt:lpstr> 22 сентября 2023 Педагогический диспут </vt:lpstr>
      <vt:lpstr>Презентация PowerPoint</vt:lpstr>
      <vt:lpstr>Закрытие фестиваля. Посвящение в вожатые</vt:lpstr>
      <vt:lpstr>Презентация PowerPoint</vt:lpstr>
      <vt:lpstr>Рефлексия</vt:lpstr>
      <vt:lpstr>Результаты</vt:lpstr>
      <vt:lpstr>Организация профильных педагогических смен для обучающихся как необходимое условие развития сетевого сообщества психолого-педагогических классов</vt:lpstr>
    </vt:vector>
  </TitlesOfParts>
  <Company>ГБУ ДПО РЦОКИО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Старцун Мария Сергеевна</dc:creator>
  <cp:lastModifiedBy>Солодкова Екатерина Александровна</cp:lastModifiedBy>
  <cp:revision>85</cp:revision>
  <dcterms:created xsi:type="dcterms:W3CDTF">2022-11-08T05:17:39Z</dcterms:created>
  <dcterms:modified xsi:type="dcterms:W3CDTF">2024-03-21T09:32:58Z</dcterms:modified>
</cp:coreProperties>
</file>